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23" d="100"/>
          <a:sy n="123" d="100"/>
        </p:scale>
        <p:origin x="114"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600A3-F499-4B1F-9341-19D1D28552D2}" type="datetimeFigureOut">
              <a:rPr lang="en-GB" smtClean="0"/>
              <a:t>01/12/2022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AFAAE2F-DC3C-48E0-91EE-11040200B7E4}" type="slidenum">
              <a:rPr lang="en-GB" smtClean="0"/>
              <a:t>‹#›</a:t>
            </a:fld>
            <a:endParaRPr lang="en-GB"/>
          </a:p>
        </p:txBody>
      </p:sp>
    </p:spTree>
    <p:extLst>
      <p:ext uri="{BB962C8B-B14F-4D97-AF65-F5344CB8AC3E}">
        <p14:creationId xmlns:p14="http://schemas.microsoft.com/office/powerpoint/2010/main" val="11717315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B5AEF-B6E2-4C55-A5CA-86C3A73540AA}"/>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1112697A-C7B3-4103-B540-DD3AA50D5822}"/>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D6F2B92-0624-4701-8C7D-1E1CD785FC07}"/>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01/12/2022</a:t>
            </a:fld>
            <a:endParaRPr lang="en-GB"/>
          </a:p>
        </p:txBody>
      </p:sp>
      <p:sp>
        <p:nvSpPr>
          <p:cNvPr id="5" name="Footer Placeholder 4">
            <a:extLst>
              <a:ext uri="{FF2B5EF4-FFF2-40B4-BE49-F238E27FC236}">
                <a16:creationId xmlns:a16="http://schemas.microsoft.com/office/drawing/2014/main" id="{EE75FD62-414B-49A2-A06B-781D48A036B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C975446-3002-41B8-AF12-79BE0799020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064081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2DF6EE-BDEF-4C05-BF8E-3DEA418D15B0}"/>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5826368-C261-4E0C-B6C9-0279AB85FA8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E535F0-65D0-4E7D-815A-737ADD6D19AE}"/>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01/12/2022</a:t>
            </a:fld>
            <a:endParaRPr lang="en-GB"/>
          </a:p>
        </p:txBody>
      </p:sp>
      <p:sp>
        <p:nvSpPr>
          <p:cNvPr id="5" name="Footer Placeholder 4">
            <a:extLst>
              <a:ext uri="{FF2B5EF4-FFF2-40B4-BE49-F238E27FC236}">
                <a16:creationId xmlns:a16="http://schemas.microsoft.com/office/drawing/2014/main" id="{6548E45F-A0F9-4C89-86AE-64FABE5C122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00FBBB3-9A8C-4049-9312-E2D6BD5E8EB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22262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C3FF0FC-698E-46B8-BBFE-36EBD406C89F}"/>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D2AA9CB-31DE-4281-955D-70528C605667}"/>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BB23B65-DCDF-49E8-B1A5-74E680C53A1A}"/>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01/12/2022</a:t>
            </a:fld>
            <a:endParaRPr lang="en-GB"/>
          </a:p>
        </p:txBody>
      </p:sp>
      <p:sp>
        <p:nvSpPr>
          <p:cNvPr id="5" name="Footer Placeholder 4">
            <a:extLst>
              <a:ext uri="{FF2B5EF4-FFF2-40B4-BE49-F238E27FC236}">
                <a16:creationId xmlns:a16="http://schemas.microsoft.com/office/drawing/2014/main" id="{C68B9205-03FB-41E8-A4A2-BDED88AB34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763772E-F697-4C83-957D-4887FCD3F16B}"/>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075161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D3F10-42F8-436E-B0FF-8ADD05E498C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AFA2F4-1F26-4DEE-90D9-E05791AA014E}"/>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B8865AD-FA39-4CD6-B315-104B91DFA67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01/12/2022</a:t>
            </a:fld>
            <a:endParaRPr lang="en-GB"/>
          </a:p>
        </p:txBody>
      </p:sp>
      <p:sp>
        <p:nvSpPr>
          <p:cNvPr id="5" name="Footer Placeholder 4">
            <a:extLst>
              <a:ext uri="{FF2B5EF4-FFF2-40B4-BE49-F238E27FC236}">
                <a16:creationId xmlns:a16="http://schemas.microsoft.com/office/drawing/2014/main" id="{5DD9B4DC-5284-416E-9985-6D24F05A010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2B00D34-47E2-41F3-94A4-13846F78A933}"/>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19870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E7A6-D65F-4A12-9B1C-F101FCBB76D2}"/>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BF63E7D7-DCF7-4058-9F9A-1712CD52B050}"/>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AB8C77-3AA3-4A1D-9E6E-11543A9C9A2D}"/>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01/12/2022</a:t>
            </a:fld>
            <a:endParaRPr lang="en-GB"/>
          </a:p>
        </p:txBody>
      </p:sp>
      <p:sp>
        <p:nvSpPr>
          <p:cNvPr id="5" name="Footer Placeholder 4">
            <a:extLst>
              <a:ext uri="{FF2B5EF4-FFF2-40B4-BE49-F238E27FC236}">
                <a16:creationId xmlns:a16="http://schemas.microsoft.com/office/drawing/2014/main" id="{38189E8A-57AC-4BBF-B49C-81A0F4E8EC6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76F7A76-86D3-48D2-969C-B1EDD70366FC}"/>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006710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56EFA-5262-488D-9E03-76D6F61BB0E2}"/>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5883497-7644-4E1A-8493-CE644C992529}"/>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EBB7265-4627-48C6-A6FE-BAAFF71B6AD1}"/>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096E025-3F4D-4DED-9C2D-B3FB4AB11EB3}"/>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01/12/2022</a:t>
            </a:fld>
            <a:endParaRPr lang="en-GB"/>
          </a:p>
        </p:txBody>
      </p:sp>
      <p:sp>
        <p:nvSpPr>
          <p:cNvPr id="6" name="Footer Placeholder 5">
            <a:extLst>
              <a:ext uri="{FF2B5EF4-FFF2-40B4-BE49-F238E27FC236}">
                <a16:creationId xmlns:a16="http://schemas.microsoft.com/office/drawing/2014/main" id="{4642C53F-4826-480F-80BA-21872A7F9E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D964540-5059-47F7-9C37-CA41EF94A44D}"/>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704114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145085-7EFD-4F82-B3C2-667956CA51F3}"/>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080A1BD-8656-4300-9D3C-C64806047F80}"/>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59B375A-3610-460A-BDC0-5FA1FA573164}"/>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C46873-B37C-4D93-ACF9-2295C9D8BCD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BB782F-1367-43DC-B0ED-D32C32B886EA}"/>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C83B4FA-18B8-4489-8DAB-47776D7708C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01/12/2022</a:t>
            </a:fld>
            <a:endParaRPr lang="en-GB"/>
          </a:p>
        </p:txBody>
      </p:sp>
      <p:sp>
        <p:nvSpPr>
          <p:cNvPr id="8" name="Footer Placeholder 7">
            <a:extLst>
              <a:ext uri="{FF2B5EF4-FFF2-40B4-BE49-F238E27FC236}">
                <a16:creationId xmlns:a16="http://schemas.microsoft.com/office/drawing/2014/main" id="{32B79650-E106-43A3-A584-448144D5DEE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391FC51A-49E9-4525-9E82-583EF286ABDE}"/>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41821675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D419D-2C44-4C60-916D-9507D90538E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4BE59C3-DABB-48C5-9B22-B803D8599145}"/>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01/12/2022</a:t>
            </a:fld>
            <a:endParaRPr lang="en-GB"/>
          </a:p>
        </p:txBody>
      </p:sp>
      <p:sp>
        <p:nvSpPr>
          <p:cNvPr id="4" name="Footer Placeholder 3">
            <a:extLst>
              <a:ext uri="{FF2B5EF4-FFF2-40B4-BE49-F238E27FC236}">
                <a16:creationId xmlns:a16="http://schemas.microsoft.com/office/drawing/2014/main" id="{45B64389-70B3-475E-B38F-85C6CB6BEA6E}"/>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2F4FD133-EE21-4CD7-A541-BB7B948F6675}"/>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999737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8BC443-45E9-4222-BFA4-88E9F9E90A69}"/>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01/12/2022</a:t>
            </a:fld>
            <a:endParaRPr lang="en-GB"/>
          </a:p>
        </p:txBody>
      </p:sp>
      <p:sp>
        <p:nvSpPr>
          <p:cNvPr id="3" name="Footer Placeholder 2">
            <a:extLst>
              <a:ext uri="{FF2B5EF4-FFF2-40B4-BE49-F238E27FC236}">
                <a16:creationId xmlns:a16="http://schemas.microsoft.com/office/drawing/2014/main" id="{F0737DD8-B12A-4EA0-86A2-CE33983F41AA}"/>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A8399A4-0CD4-45A6-8048-6FA30E1241B9}"/>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2372045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DDC485-F8BE-4685-8A5E-9D0D8E511CC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13B970B-FCC1-4AD0-BF68-E625BA3B537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6103ADF7-70F5-487F-BB95-3663CA175BB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239490-8A31-41D2-B1BA-45EB1C55B796}"/>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01/12/2022</a:t>
            </a:fld>
            <a:endParaRPr lang="en-GB"/>
          </a:p>
        </p:txBody>
      </p:sp>
      <p:sp>
        <p:nvSpPr>
          <p:cNvPr id="6" name="Footer Placeholder 5">
            <a:extLst>
              <a:ext uri="{FF2B5EF4-FFF2-40B4-BE49-F238E27FC236}">
                <a16:creationId xmlns:a16="http://schemas.microsoft.com/office/drawing/2014/main" id="{46134523-63A4-4BB8-B913-2C3E71EFA7F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BBE0175-46AD-41D6-9A37-BB86D6BF11CA}"/>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1688154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F7BB6-B2E9-4DF6-9C1E-ABA974D2DD2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6E9AF04-CFF5-45C8-BC97-1A8A475EEAA4}"/>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F27DA5D-3FFE-432C-8CDC-331F4EC2D56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16151EF-446F-470C-A16E-781A61BF6A88}"/>
              </a:ext>
            </a:extLst>
          </p:cNvPr>
          <p:cNvSpPr>
            <a:spLocks noGrp="1"/>
          </p:cNvSpPr>
          <p:nvPr>
            <p:ph type="dt" sz="half" idx="10"/>
          </p:nvPr>
        </p:nvSpPr>
        <p:spPr>
          <a:xfrm>
            <a:off x="838200" y="6356350"/>
            <a:ext cx="2743200" cy="365125"/>
          </a:xfrm>
          <a:prstGeom prst="rect">
            <a:avLst/>
          </a:prstGeom>
        </p:spPr>
        <p:txBody>
          <a:bodyPr/>
          <a:lstStyle/>
          <a:p>
            <a:fld id="{3CF97135-707D-41E1-AF4F-D43A11E12FA9}" type="datetimeFigureOut">
              <a:rPr lang="en-GB" smtClean="0"/>
              <a:t>01/12/2022</a:t>
            </a:fld>
            <a:endParaRPr lang="en-GB"/>
          </a:p>
        </p:txBody>
      </p:sp>
      <p:sp>
        <p:nvSpPr>
          <p:cNvPr id="6" name="Footer Placeholder 5">
            <a:extLst>
              <a:ext uri="{FF2B5EF4-FFF2-40B4-BE49-F238E27FC236}">
                <a16:creationId xmlns:a16="http://schemas.microsoft.com/office/drawing/2014/main" id="{4C405AF9-4264-4E55-9F1A-3D7165CF5B2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17A0C58-140E-4383-B62F-66443F2EC38F}"/>
              </a:ext>
            </a:extLst>
          </p:cNvPr>
          <p:cNvSpPr>
            <a:spLocks noGrp="1"/>
          </p:cNvSpPr>
          <p:nvPr>
            <p:ph type="sldNum" sz="quarter" idx="12"/>
          </p:nvPr>
        </p:nvSpPr>
        <p:spPr>
          <a:xfrm>
            <a:off x="8610600" y="6356350"/>
            <a:ext cx="2743200" cy="365125"/>
          </a:xfrm>
          <a:prstGeom prst="rect">
            <a:avLst/>
          </a:prstGeom>
        </p:spPr>
        <p:txBody>
          <a:bodyPr/>
          <a:lstStyle/>
          <a:p>
            <a:fld id="{06AC590E-5E06-45DD-9CD0-8021651856D2}" type="slidenum">
              <a:rPr lang="en-GB" smtClean="0"/>
              <a:t>‹#›</a:t>
            </a:fld>
            <a:endParaRPr lang="en-GB"/>
          </a:p>
        </p:txBody>
      </p:sp>
    </p:spTree>
    <p:extLst>
      <p:ext uri="{BB962C8B-B14F-4D97-AF65-F5344CB8AC3E}">
        <p14:creationId xmlns:p14="http://schemas.microsoft.com/office/powerpoint/2010/main" val="39107693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B3A0A1-39D3-4F13-BFEB-B4CAEB93E4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AAF636-3271-42C5-8C3B-69BD133C31E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83F75C3-CE4A-4CBD-8751-D92BC58B3B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F97135-707D-41E1-AF4F-D43A11E12FA9}" type="datetimeFigureOut">
              <a:rPr lang="en-GB" smtClean="0"/>
              <a:t>01/12/2022</a:t>
            </a:fld>
            <a:endParaRPr lang="en-GB"/>
          </a:p>
        </p:txBody>
      </p:sp>
      <p:sp>
        <p:nvSpPr>
          <p:cNvPr id="5" name="Footer Placeholder 4">
            <a:extLst>
              <a:ext uri="{FF2B5EF4-FFF2-40B4-BE49-F238E27FC236}">
                <a16:creationId xmlns:a16="http://schemas.microsoft.com/office/drawing/2014/main" id="{C4E9AB2B-1A45-479C-BE6D-B9C299A96A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4FDF32F-A152-4DDF-A7A1-FFCC72736DD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AC590E-5E06-45DD-9CD0-8021651856D2}" type="slidenum">
              <a:rPr lang="en-GB" smtClean="0"/>
              <a:t>‹#›</a:t>
            </a:fld>
            <a:endParaRPr lang="en-GB"/>
          </a:p>
        </p:txBody>
      </p:sp>
      <p:pic>
        <p:nvPicPr>
          <p:cNvPr id="12" name="Picture 11">
            <a:extLst>
              <a:ext uri="{FF2B5EF4-FFF2-40B4-BE49-F238E27FC236}">
                <a16:creationId xmlns:a16="http://schemas.microsoft.com/office/drawing/2014/main" id="{4A51A6E3-35F3-4E9F-9C41-8E672635BF03}"/>
              </a:ext>
            </a:extLst>
          </p:cNvPr>
          <p:cNvPicPr>
            <a:picLocks noChangeAspect="1"/>
          </p:cNvPicPr>
          <p:nvPr userDrawn="1"/>
        </p:nvPicPr>
        <p:blipFill rotWithShape="1">
          <a:blip r:embed="rId13">
            <a:extLst>
              <a:ext uri="{28A0092B-C50C-407E-A947-70E740481C1C}">
                <a14:useLocalDpi xmlns:a14="http://schemas.microsoft.com/office/drawing/2010/main" val="0"/>
              </a:ext>
            </a:extLst>
          </a:blip>
          <a:srcRect t="27862" r="787" b="34233"/>
          <a:stretch/>
        </p:blipFill>
        <p:spPr>
          <a:xfrm>
            <a:off x="0" y="6608351"/>
            <a:ext cx="12192000" cy="277033"/>
          </a:xfrm>
          <a:prstGeom prst="rect">
            <a:avLst/>
          </a:prstGeom>
        </p:spPr>
      </p:pic>
    </p:spTree>
    <p:extLst>
      <p:ext uri="{BB962C8B-B14F-4D97-AF65-F5344CB8AC3E}">
        <p14:creationId xmlns:p14="http://schemas.microsoft.com/office/powerpoint/2010/main" val="3409059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hyperlink" Target="mailto:ddicb.southmolonlinerequests@nhs.net" TargetMode="External"/><Relationship Id="rId4" Type="http://schemas.openxmlformats.org/officeDocument/2006/relationships/hyperlink" Target="mailto:ddicb.northmolonlinerequests@nhs.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picture containing text&#10;&#10;Description automatically generated">
            <a:extLst>
              <a:ext uri="{FF2B5EF4-FFF2-40B4-BE49-F238E27FC236}">
                <a16:creationId xmlns:a16="http://schemas.microsoft.com/office/drawing/2014/main" id="{D5CFC8D7-37EB-43D5-861F-79D372FC0E58}"/>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337486"/>
            <a:ext cx="12192000" cy="2564904"/>
          </a:xfrm>
          <a:prstGeom prst="rect">
            <a:avLst/>
          </a:prstGeom>
        </p:spPr>
      </p:pic>
      <p:pic>
        <p:nvPicPr>
          <p:cNvPr id="11" name="Picture 10" descr="A picture containing timeline&#10;&#10;Description automatically generated">
            <a:extLst>
              <a:ext uri="{FF2B5EF4-FFF2-40B4-BE49-F238E27FC236}">
                <a16:creationId xmlns:a16="http://schemas.microsoft.com/office/drawing/2014/main" id="{8116EB2D-2597-4A68-9C4B-C70B87C294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08368" y="301064"/>
            <a:ext cx="2430000" cy="972000"/>
          </a:xfrm>
          <a:prstGeom prst="rect">
            <a:avLst/>
          </a:prstGeom>
        </p:spPr>
      </p:pic>
      <p:sp>
        <p:nvSpPr>
          <p:cNvPr id="6" name="Content Placeholder 2">
            <a:extLst>
              <a:ext uri="{FF2B5EF4-FFF2-40B4-BE49-F238E27FC236}">
                <a16:creationId xmlns:a16="http://schemas.microsoft.com/office/drawing/2014/main" id="{DEA6A645-396E-41E8-B814-922FF6E8C902}"/>
              </a:ext>
            </a:extLst>
          </p:cNvPr>
          <p:cNvSpPr txBox="1">
            <a:spLocks/>
          </p:cNvSpPr>
          <p:nvPr/>
        </p:nvSpPr>
        <p:spPr>
          <a:xfrm>
            <a:off x="110455" y="964734"/>
            <a:ext cx="11971090" cy="4077049"/>
          </a:xfrm>
          <a:prstGeom prst="rect">
            <a:avLst/>
          </a:prstGeom>
        </p:spPr>
        <p:txBody>
          <a:bodyPr vert="horz" lIns="91440" tIns="45720" rIns="91440" bIns="45720" rtlCol="0" anchor="ctr">
            <a:normAutofit fontScale="85000" lnSpcReduction="20000"/>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lvl="0" algn="l">
              <a:tabLst>
                <a:tab pos="457200" algn="l"/>
              </a:tabLst>
            </a:pPr>
            <a:r>
              <a:rPr lang="en-GB" sz="1900" b="1" u="sng" dirty="0">
                <a:solidFill>
                  <a:srgbClr val="000000"/>
                </a:solidFill>
                <a:latin typeface="Arial" panose="020B0604020202020204" pitchFamily="34" charset="0"/>
                <a:cs typeface="Arial" panose="020B0604020202020204" pitchFamily="34" charset="0"/>
              </a:rPr>
              <a:t>Christmas ordering</a:t>
            </a:r>
          </a:p>
          <a:p>
            <a:pPr lvl="0" algn="l">
              <a:tabLst>
                <a:tab pos="457200" algn="l"/>
              </a:tabLst>
            </a:pPr>
            <a:endParaRPr lang="en-GB" sz="1400" dirty="0">
              <a:solidFill>
                <a:srgbClr val="000000"/>
              </a:solidFill>
              <a:latin typeface="Arial" panose="020B0604020202020204" pitchFamily="34" charset="0"/>
              <a:cs typeface="Arial" panose="020B0604020202020204" pitchFamily="34" charset="0"/>
            </a:endParaRPr>
          </a:p>
          <a:p>
            <a:pPr lvl="0" algn="l">
              <a:tabLst>
                <a:tab pos="457200" algn="l"/>
              </a:tabLst>
            </a:pPr>
            <a:r>
              <a:rPr lang="en-GB" sz="1400" dirty="0">
                <a:solidFill>
                  <a:srgbClr val="000000"/>
                </a:solidFill>
                <a:latin typeface="Arial" panose="020B0604020202020204" pitchFamily="34" charset="0"/>
                <a:cs typeface="Arial" panose="020B0604020202020204" pitchFamily="34" charset="0"/>
              </a:rPr>
              <a:t>As Christmas, New Year and multiple bank holidays are approaching, we expect the Medicine Order Line (MOL) to experience high demand and higher than usual call volume.</a:t>
            </a:r>
          </a:p>
          <a:p>
            <a:pPr lvl="0" algn="l">
              <a:tabLst>
                <a:tab pos="457200" algn="l"/>
              </a:tabLst>
            </a:pPr>
            <a:endParaRPr lang="en-GB" sz="1400" dirty="0">
              <a:solidFill>
                <a:srgbClr val="000000"/>
              </a:solidFill>
              <a:latin typeface="Arial" panose="020B0604020202020204" pitchFamily="34" charset="0"/>
              <a:cs typeface="Arial" panose="020B0604020202020204" pitchFamily="34" charset="0"/>
            </a:endParaRPr>
          </a:p>
          <a:p>
            <a:pPr lvl="0" algn="l">
              <a:tabLst>
                <a:tab pos="457200" algn="l"/>
              </a:tabLst>
            </a:pPr>
            <a:r>
              <a:rPr lang="en-GB" sz="1400" dirty="0">
                <a:solidFill>
                  <a:srgbClr val="000000"/>
                </a:solidFill>
                <a:latin typeface="Arial" panose="020B0604020202020204" pitchFamily="34" charset="0"/>
                <a:cs typeface="Arial" panose="020B0604020202020204" pitchFamily="34" charset="0"/>
              </a:rPr>
              <a:t>To help with the increased pressure on both the MOL service and GP practices, if your medication is due during the Christmas period (between 19th December and 3rd January), the MOL will accept your medication request </a:t>
            </a:r>
            <a:r>
              <a:rPr lang="en-GB" sz="1400" b="1" u="sng" dirty="0">
                <a:solidFill>
                  <a:srgbClr val="000000"/>
                </a:solidFill>
                <a:latin typeface="Arial" panose="020B0604020202020204" pitchFamily="34" charset="0"/>
                <a:cs typeface="Arial" panose="020B0604020202020204" pitchFamily="34" charset="0"/>
              </a:rPr>
              <a:t>14 days </a:t>
            </a:r>
            <a:r>
              <a:rPr lang="en-GB" sz="1400" dirty="0">
                <a:solidFill>
                  <a:srgbClr val="000000"/>
                </a:solidFill>
                <a:latin typeface="Arial" panose="020B0604020202020204" pitchFamily="34" charset="0"/>
                <a:cs typeface="Arial" panose="020B0604020202020204" pitchFamily="34" charset="0"/>
              </a:rPr>
              <a:t>prior to the due date, as opposed to the usual 7 days (</a:t>
            </a:r>
            <a:r>
              <a:rPr lang="en-GB" sz="1200" dirty="0">
                <a:solidFill>
                  <a:srgbClr val="000000"/>
                </a:solidFill>
                <a:latin typeface="Arial" panose="020B0604020202020204" pitchFamily="34" charset="0"/>
                <a:cs typeface="Arial" panose="020B0604020202020204" pitchFamily="34" charset="0"/>
              </a:rPr>
              <a:t>For example, if medication is due on 26th December, the MOL will accept the request on the 12th December).</a:t>
            </a:r>
          </a:p>
          <a:p>
            <a:pPr lvl="0" algn="l">
              <a:tabLst>
                <a:tab pos="457200" algn="l"/>
              </a:tabLst>
            </a:pPr>
            <a:endParaRPr lang="en-GB" sz="1400" dirty="0">
              <a:solidFill>
                <a:srgbClr val="000000"/>
              </a:solidFill>
              <a:latin typeface="Arial" panose="020B0604020202020204" pitchFamily="34" charset="0"/>
              <a:cs typeface="Arial" panose="020B0604020202020204" pitchFamily="34" charset="0"/>
            </a:endParaRPr>
          </a:p>
          <a:p>
            <a:pPr lvl="0" algn="l">
              <a:tabLst>
                <a:tab pos="457200" algn="l"/>
              </a:tabLst>
            </a:pPr>
            <a:r>
              <a:rPr lang="en-GB" sz="1400" dirty="0">
                <a:solidFill>
                  <a:srgbClr val="000000"/>
                </a:solidFill>
                <a:latin typeface="Arial" panose="020B0604020202020204" pitchFamily="34" charset="0"/>
                <a:cs typeface="Arial" panose="020B0604020202020204" pitchFamily="34" charset="0"/>
              </a:rPr>
              <a:t>Controlled Drugs will be dealt with in the normal way, whereby future dating them to the date due on the clinical system. These will </a:t>
            </a:r>
            <a:r>
              <a:rPr lang="en-GB" sz="1400" b="1" u="sng" dirty="0">
                <a:solidFill>
                  <a:srgbClr val="000000"/>
                </a:solidFill>
                <a:latin typeface="Arial" panose="020B0604020202020204" pitchFamily="34" charset="0"/>
                <a:cs typeface="Arial" panose="020B0604020202020204" pitchFamily="34" charset="0"/>
              </a:rPr>
              <a:t>not</a:t>
            </a:r>
            <a:r>
              <a:rPr lang="en-GB" sz="1400" dirty="0">
                <a:solidFill>
                  <a:srgbClr val="000000"/>
                </a:solidFill>
                <a:latin typeface="Arial" panose="020B0604020202020204" pitchFamily="34" charset="0"/>
                <a:cs typeface="Arial" panose="020B0604020202020204" pitchFamily="34" charset="0"/>
              </a:rPr>
              <a:t> be issued any earlier. If the date due falls on a weekend or bank holiday, then they will be future dated to 2 working days prior to this (allowing for pharmacies to order in any stock needed).</a:t>
            </a:r>
          </a:p>
          <a:p>
            <a:pPr lvl="0" algn="l">
              <a:tabLst>
                <a:tab pos="457200" algn="l"/>
              </a:tabLst>
            </a:pPr>
            <a:endParaRPr lang="en-GB" sz="1400" dirty="0">
              <a:solidFill>
                <a:srgbClr val="000000"/>
              </a:solidFill>
              <a:latin typeface="Arial" panose="020B0604020202020204" pitchFamily="34" charset="0"/>
              <a:cs typeface="Arial" panose="020B0604020202020204" pitchFamily="34" charset="0"/>
            </a:endParaRPr>
          </a:p>
          <a:p>
            <a:pPr lvl="0" algn="l">
              <a:tabLst>
                <a:tab pos="457200" algn="l"/>
              </a:tabLst>
            </a:pPr>
            <a:r>
              <a:rPr lang="en-GB" sz="1400" dirty="0">
                <a:solidFill>
                  <a:srgbClr val="000000"/>
                </a:solidFill>
                <a:latin typeface="Arial" panose="020B0604020202020204" pitchFamily="34" charset="0"/>
                <a:cs typeface="Arial" panose="020B0604020202020204" pitchFamily="34" charset="0"/>
              </a:rPr>
              <a:t>All patients are encouraged to order your prescriptions in advance ensuring enough time for the prescriptions to be signed by a GP and processed by the pharmacy.</a:t>
            </a:r>
          </a:p>
          <a:p>
            <a:pPr lvl="0" algn="l">
              <a:tabLst>
                <a:tab pos="457200" algn="l"/>
              </a:tabLst>
            </a:pPr>
            <a:endParaRPr lang="en-GB" sz="1400" dirty="0">
              <a:solidFill>
                <a:srgbClr val="000000"/>
              </a:solidFill>
              <a:latin typeface="Arial" panose="020B0604020202020204" pitchFamily="34" charset="0"/>
              <a:cs typeface="Arial" panose="020B0604020202020204" pitchFamily="34" charset="0"/>
            </a:endParaRPr>
          </a:p>
          <a:p>
            <a:pPr lvl="0" algn="l">
              <a:tabLst>
                <a:tab pos="457200" algn="l"/>
              </a:tabLst>
            </a:pPr>
            <a:r>
              <a:rPr lang="en-GB" sz="1400" dirty="0">
                <a:solidFill>
                  <a:srgbClr val="000000"/>
                </a:solidFill>
                <a:latin typeface="Arial" panose="020B0604020202020204" pitchFamily="34" charset="0"/>
                <a:cs typeface="Arial" panose="020B0604020202020204" pitchFamily="34" charset="0"/>
              </a:rPr>
              <a:t>The MOL is one of many ways to order prescriptions. If you have access to the internet or email, you can use the following alternative ordering methods:</a:t>
            </a:r>
          </a:p>
          <a:p>
            <a:pPr lvl="0" algn="l">
              <a:tabLst>
                <a:tab pos="457200" algn="l"/>
              </a:tabLst>
            </a:pPr>
            <a:r>
              <a:rPr lang="en-GB" sz="1400" dirty="0">
                <a:solidFill>
                  <a:srgbClr val="000000"/>
                </a:solidFill>
                <a:latin typeface="Arial" panose="020B0604020202020204" pitchFamily="34" charset="0"/>
                <a:cs typeface="Arial" panose="020B0604020202020204" pitchFamily="34" charset="0"/>
              </a:rPr>
              <a:t>•	NHS app</a:t>
            </a:r>
          </a:p>
          <a:p>
            <a:pPr lvl="0" algn="l">
              <a:tabLst>
                <a:tab pos="457200" algn="l"/>
              </a:tabLst>
            </a:pPr>
            <a:r>
              <a:rPr lang="en-GB" sz="1400" dirty="0">
                <a:solidFill>
                  <a:srgbClr val="000000"/>
                </a:solidFill>
                <a:latin typeface="Arial" panose="020B0604020202020204" pitchFamily="34" charset="0"/>
                <a:cs typeface="Arial" panose="020B0604020202020204" pitchFamily="34" charset="0"/>
              </a:rPr>
              <a:t>•	Online ordering via the GP clinical system</a:t>
            </a:r>
          </a:p>
          <a:p>
            <a:pPr lvl="0" algn="l">
              <a:tabLst>
                <a:tab pos="457200" algn="l"/>
              </a:tabLst>
            </a:pPr>
            <a:r>
              <a:rPr lang="en-GB" sz="1400" dirty="0">
                <a:solidFill>
                  <a:srgbClr val="000000"/>
                </a:solidFill>
                <a:latin typeface="Arial" panose="020B0604020202020204" pitchFamily="34" charset="0"/>
                <a:cs typeface="Arial" panose="020B0604020202020204" pitchFamily="34" charset="0"/>
              </a:rPr>
              <a:t>•	Medicine Order Line call back service – please email:</a:t>
            </a:r>
          </a:p>
          <a:p>
            <a:pPr marL="742950" lvl="1" indent="-285750" algn="l">
              <a:buFont typeface="Courier New" panose="02070309020205020404" pitchFamily="49" charset="0"/>
              <a:buChar char="o"/>
              <a:tabLst>
                <a:tab pos="457200" algn="l"/>
              </a:tabLst>
            </a:pPr>
            <a:r>
              <a:rPr lang="en-GB" sz="1400" dirty="0">
                <a:solidFill>
                  <a:srgbClr val="000000"/>
                </a:solidFill>
                <a:latin typeface="Arial" panose="020B0604020202020204" pitchFamily="34" charset="0"/>
                <a:cs typeface="Arial" panose="020B0604020202020204" pitchFamily="34" charset="0"/>
                <a:hlinkClick r:id="rId4"/>
              </a:rPr>
              <a:t>ddicb.northmolonlinerequests@nhs.net</a:t>
            </a:r>
            <a:r>
              <a:rPr lang="en-GB" sz="1400" dirty="0">
                <a:solidFill>
                  <a:srgbClr val="000000"/>
                </a:solidFill>
                <a:latin typeface="Arial" panose="020B0604020202020204" pitchFamily="34" charset="0"/>
                <a:cs typeface="Arial" panose="020B0604020202020204" pitchFamily="34" charset="0"/>
              </a:rPr>
              <a:t> (for patients who would telephone the 01246 number)</a:t>
            </a:r>
          </a:p>
          <a:p>
            <a:pPr marL="742950" lvl="1" indent="-285750" algn="l">
              <a:buFont typeface="Courier New" panose="02070309020205020404" pitchFamily="49" charset="0"/>
              <a:buChar char="o"/>
              <a:tabLst>
                <a:tab pos="457200" algn="l"/>
              </a:tabLst>
            </a:pPr>
            <a:r>
              <a:rPr lang="en-GB" sz="1400" dirty="0">
                <a:solidFill>
                  <a:srgbClr val="000000"/>
                </a:solidFill>
                <a:latin typeface="Arial" panose="020B0604020202020204" pitchFamily="34" charset="0"/>
                <a:cs typeface="Arial" panose="020B0604020202020204" pitchFamily="34" charset="0"/>
                <a:hlinkClick r:id="rId5"/>
              </a:rPr>
              <a:t>ddicb.southmolonlinerequests@nhs.net</a:t>
            </a:r>
            <a:r>
              <a:rPr lang="en-GB" sz="1400" dirty="0">
                <a:solidFill>
                  <a:srgbClr val="000000"/>
                </a:solidFill>
                <a:latin typeface="Arial" panose="020B0604020202020204" pitchFamily="34" charset="0"/>
                <a:cs typeface="Arial" panose="020B0604020202020204" pitchFamily="34" charset="0"/>
              </a:rPr>
              <a:t> (for patients who would telephone the 0115 number)</a:t>
            </a:r>
          </a:p>
          <a:p>
            <a:pPr lvl="0" algn="l">
              <a:tabLst>
                <a:tab pos="457200" algn="l"/>
              </a:tabLst>
            </a:pPr>
            <a:r>
              <a:rPr lang="en-GB" sz="1400" dirty="0">
                <a:solidFill>
                  <a:srgbClr val="000000"/>
                </a:solidFill>
                <a:latin typeface="Arial" panose="020B0604020202020204" pitchFamily="34" charset="0"/>
                <a:cs typeface="Arial" panose="020B0604020202020204" pitchFamily="34" charset="0"/>
              </a:rPr>
              <a:t>•	Electronic Repeat Dispensing (</a:t>
            </a:r>
            <a:r>
              <a:rPr lang="en-GB" sz="1400" dirty="0" err="1">
                <a:solidFill>
                  <a:srgbClr val="000000"/>
                </a:solidFill>
                <a:latin typeface="Arial" panose="020B0604020202020204" pitchFamily="34" charset="0"/>
                <a:cs typeface="Arial" panose="020B0604020202020204" pitchFamily="34" charset="0"/>
              </a:rPr>
              <a:t>eRD</a:t>
            </a:r>
            <a:r>
              <a:rPr lang="en-GB" sz="1400" dirty="0">
                <a:solidFill>
                  <a:srgbClr val="000000"/>
                </a:solidFill>
                <a:latin typeface="Arial" panose="020B0604020202020204" pitchFamily="34" charset="0"/>
                <a:cs typeface="Arial" panose="020B0604020202020204" pitchFamily="34" charset="0"/>
              </a:rPr>
              <a:t>)</a:t>
            </a:r>
          </a:p>
          <a:p>
            <a:pPr lvl="0" algn="l">
              <a:tabLst>
                <a:tab pos="457200" algn="l"/>
              </a:tabLst>
            </a:pPr>
            <a:endParaRPr lang="en-GB" sz="1400" dirty="0">
              <a:solidFill>
                <a:srgbClr val="000000"/>
              </a:solidFill>
              <a:latin typeface="Arial" panose="020B0604020202020204" pitchFamily="34" charset="0"/>
              <a:cs typeface="Arial" panose="020B0604020202020204" pitchFamily="34" charset="0"/>
            </a:endParaRPr>
          </a:p>
          <a:p>
            <a:pPr lvl="0" algn="l">
              <a:tabLst>
                <a:tab pos="457200" algn="l"/>
              </a:tabLst>
            </a:pPr>
            <a:r>
              <a:rPr lang="en-GB" sz="1400" dirty="0">
                <a:solidFill>
                  <a:srgbClr val="000000"/>
                </a:solidFill>
                <a:latin typeface="Arial" panose="020B0604020202020204" pitchFamily="34" charset="0"/>
                <a:cs typeface="Arial" panose="020B0604020202020204" pitchFamily="34" charset="0"/>
              </a:rPr>
              <a:t>To confirm, the MOL will be closed on the following bank holidays - 26</a:t>
            </a:r>
            <a:r>
              <a:rPr lang="en-GB" sz="1400" baseline="30000" dirty="0">
                <a:solidFill>
                  <a:srgbClr val="000000"/>
                </a:solidFill>
                <a:latin typeface="Arial" panose="020B0604020202020204" pitchFamily="34" charset="0"/>
                <a:cs typeface="Arial" panose="020B0604020202020204" pitchFamily="34" charset="0"/>
              </a:rPr>
              <a:t>th</a:t>
            </a:r>
            <a:r>
              <a:rPr lang="en-GB" sz="1400" dirty="0">
                <a:solidFill>
                  <a:srgbClr val="000000"/>
                </a:solidFill>
                <a:latin typeface="Arial" panose="020B0604020202020204" pitchFamily="34" charset="0"/>
                <a:cs typeface="Arial" panose="020B0604020202020204" pitchFamily="34" charset="0"/>
              </a:rPr>
              <a:t> December, 27</a:t>
            </a:r>
            <a:r>
              <a:rPr lang="en-GB" sz="1400" baseline="30000" dirty="0">
                <a:solidFill>
                  <a:srgbClr val="000000"/>
                </a:solidFill>
                <a:latin typeface="Arial" panose="020B0604020202020204" pitchFamily="34" charset="0"/>
                <a:cs typeface="Arial" panose="020B0604020202020204" pitchFamily="34" charset="0"/>
              </a:rPr>
              <a:t>th</a:t>
            </a:r>
            <a:r>
              <a:rPr lang="en-GB" sz="1400" dirty="0">
                <a:solidFill>
                  <a:srgbClr val="000000"/>
                </a:solidFill>
                <a:latin typeface="Arial" panose="020B0604020202020204" pitchFamily="34" charset="0"/>
                <a:cs typeface="Arial" panose="020B0604020202020204" pitchFamily="34" charset="0"/>
              </a:rPr>
              <a:t> December, 2</a:t>
            </a:r>
            <a:r>
              <a:rPr lang="en-GB" sz="1400" baseline="30000" dirty="0">
                <a:solidFill>
                  <a:srgbClr val="000000"/>
                </a:solidFill>
                <a:latin typeface="Arial" panose="020B0604020202020204" pitchFamily="34" charset="0"/>
                <a:cs typeface="Arial" panose="020B0604020202020204" pitchFamily="34" charset="0"/>
              </a:rPr>
              <a:t>nd</a:t>
            </a:r>
            <a:r>
              <a:rPr lang="en-GB" sz="1400" dirty="0">
                <a:solidFill>
                  <a:srgbClr val="000000"/>
                </a:solidFill>
                <a:latin typeface="Arial" panose="020B0604020202020204" pitchFamily="34" charset="0"/>
                <a:cs typeface="Arial" panose="020B0604020202020204" pitchFamily="34" charset="0"/>
              </a:rPr>
              <a:t> January.</a:t>
            </a:r>
          </a:p>
          <a:p>
            <a:pPr lvl="0" algn="l">
              <a:tabLst>
                <a:tab pos="457200" algn="l"/>
              </a:tabLst>
            </a:pPr>
            <a:endParaRPr lang="en-GB" sz="1400" dirty="0">
              <a:solidFill>
                <a:srgbClr val="000000"/>
              </a:solidFill>
              <a:latin typeface="Arial" panose="020B0604020202020204" pitchFamily="34" charset="0"/>
              <a:cs typeface="Arial" panose="020B0604020202020204" pitchFamily="34" charset="0"/>
            </a:endParaRPr>
          </a:p>
        </p:txBody>
      </p:sp>
      <p:sp>
        <p:nvSpPr>
          <p:cNvPr id="7" name="Title 1">
            <a:extLst>
              <a:ext uri="{FF2B5EF4-FFF2-40B4-BE49-F238E27FC236}">
                <a16:creationId xmlns:a16="http://schemas.microsoft.com/office/drawing/2014/main" id="{54A1C7A9-2443-474D-B013-34A147DA397A}"/>
              </a:ext>
            </a:extLst>
          </p:cNvPr>
          <p:cNvSpPr txBox="1">
            <a:spLocks/>
          </p:cNvSpPr>
          <p:nvPr/>
        </p:nvSpPr>
        <p:spPr>
          <a:xfrm>
            <a:off x="254466" y="0"/>
            <a:ext cx="109728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GB" b="1" dirty="0">
                <a:latin typeface="Arial" pitchFamily="34" charset="0"/>
                <a:cs typeface="Arial" pitchFamily="34" charset="0"/>
              </a:rPr>
              <a:t>Medicine Order Line</a:t>
            </a:r>
          </a:p>
        </p:txBody>
      </p:sp>
    </p:spTree>
    <p:extLst>
      <p:ext uri="{BB962C8B-B14F-4D97-AF65-F5344CB8AC3E}">
        <p14:creationId xmlns:p14="http://schemas.microsoft.com/office/powerpoint/2010/main" val="34703980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TotalTime>
  <Words>330</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Courier New</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CANNON, Chloe (NHS DERBY AND DERBYSHIRE CCG)</dc:creator>
  <cp:lastModifiedBy>STRANGE, Lauren (VILLAGE SURGERY - C81035)</cp:lastModifiedBy>
  <cp:revision>3</cp:revision>
  <dcterms:created xsi:type="dcterms:W3CDTF">2022-07-06T14:52:02Z</dcterms:created>
  <dcterms:modified xsi:type="dcterms:W3CDTF">2022-12-01T09:17:09Z</dcterms:modified>
</cp:coreProperties>
</file>