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70" r:id="rId5"/>
    <p:sldId id="269" r:id="rId6"/>
    <p:sldId id="271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5294" autoAdjust="0"/>
  </p:normalViewPr>
  <p:slideViewPr>
    <p:cSldViewPr snapToGrid="0">
      <p:cViewPr varScale="1">
        <p:scale>
          <a:sx n="76" d="100"/>
          <a:sy n="76" d="100"/>
        </p:scale>
        <p:origin x="678" y="5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10/25/2022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10/25/2022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56B7-329B-4E98-A7DE-1095F29C9987}" type="datetime1">
              <a:rPr lang="en-US" smtClean="0"/>
              <a:t>10/25/2022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EAD2-84F0-424D-85FA-C85CE5D7B84D}" type="datetime1">
              <a:rPr lang="en-US" smtClean="0"/>
              <a:t>10/25/2022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A335-28DE-461F-86D4-4A540BEA59B0}" type="datetime1">
              <a:rPr lang="en-US" smtClean="0"/>
              <a:t>10/25/2022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F9C1-51F7-4E92-A279-1FFCE980DDD9}" type="datetime1">
              <a:rPr lang="en-US" smtClean="0"/>
              <a:t>10/25/2022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38D-FDC8-4BB1-AD53-DEF36236CCF5}" type="datetime1">
              <a:rPr lang="en-US" smtClean="0"/>
              <a:t>10/25/2022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29E3-7C8F-407D-B4C1-8AD873D40758}" type="datetime1">
              <a:rPr lang="en-US" smtClean="0"/>
              <a:t>10/25/2022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05C7-DA32-47E3-8E60-0B60D86BAF89}" type="datetime1">
              <a:rPr lang="en-US" smtClean="0"/>
              <a:t>10/25/2022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260F-252E-49E9-8B36-9D774100BA25}" type="datetime1">
              <a:rPr lang="en-US" smtClean="0"/>
              <a:t>10/25/2022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DA44-6BB8-4FCD-946A-1E2EFA3D1A5F}" type="datetime1">
              <a:rPr lang="en-US" smtClean="0"/>
              <a:t>10/25/2022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C8DE-E6DB-42D9-BE6D-D9F39E19B42A}" type="datetime1">
              <a:rPr lang="en-US" smtClean="0"/>
              <a:t>10/25/2022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" name="chimes.wav"/>
          </p:stSnd>
        </p:sndAc>
      </p:transition>
    </mc:Choice>
    <mc:Fallback xmlns="">
      <p:transition spd="slow" advClick="0" advTm="14000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A66FFC4-1542-4DAA-837B-D6921D33E8CC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Click="0" advTm="14000">
        <p15:prstTrans prst="fallOver"/>
        <p:sndAc>
          <p:stSnd>
            <p:snd r:embed="rId13" name="chimes.wav"/>
          </p:stSnd>
        </p:sndAc>
      </p:transition>
    </mc:Choice>
    <mc:Fallback xmlns="">
      <p:transition spd="slow" advClick="0" advTm="14000">
        <p:fade/>
        <p:sndAc>
          <p:stSnd>
            <p:snd r:embed="rId14" name="chimes.wav"/>
          </p:stSnd>
        </p:sndAc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hyperlink" Target="https://pixabay.com/en/twitter-logo-twitter-bird-1788039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g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fhlogo.blogspot.com/2011/03/facebook.html" TargetMode="External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E08843-F2E6-4210-B868-F05192386A51}"/>
              </a:ext>
            </a:extLst>
          </p:cNvPr>
          <p:cNvSpPr txBox="1"/>
          <p:nvPr/>
        </p:nvSpPr>
        <p:spPr>
          <a:xfrm>
            <a:off x="87465" y="329938"/>
            <a:ext cx="11950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u="sng" dirty="0"/>
              <a:t>Welcome to your Surgery.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FD9D45-6A18-4654-A593-0A1F6588C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447" y="1756900"/>
            <a:ext cx="6700340" cy="48123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D6E90D-4CF0-4726-91EA-4DF3F5987007}"/>
              </a:ext>
            </a:extLst>
          </p:cNvPr>
          <p:cNvSpPr txBox="1"/>
          <p:nvPr/>
        </p:nvSpPr>
        <p:spPr>
          <a:xfrm>
            <a:off x="10425375" y="6146800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1/7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8620" y="467360"/>
            <a:ext cx="11315700" cy="11852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    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Introduction to</a:t>
            </a:r>
            <a:br>
              <a:rPr lang="en-US" b="1" dirty="0"/>
            </a:br>
            <a:r>
              <a:rPr lang="en-US" b="1" dirty="0"/>
              <a:t>Village Surgery </a:t>
            </a:r>
            <a:br>
              <a:rPr lang="en-US" b="1" dirty="0"/>
            </a:br>
            <a:r>
              <a:rPr lang="en-US" b="1" dirty="0"/>
              <a:t>Patient Participation Group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1304014"/>
            <a:ext cx="9509760" cy="472556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This group is made up from volunteer patients who want to work with our practice to help to enhance the service we deliver </a:t>
            </a:r>
          </a:p>
          <a:p>
            <a:r>
              <a:rPr lang="en-US" dirty="0"/>
              <a:t>Acting as an advocate –  who can take issues forward on behalf of patients.</a:t>
            </a:r>
          </a:p>
          <a:p>
            <a:r>
              <a:rPr lang="en-US" dirty="0"/>
              <a:t>Meeting  take place regularly  (usually once a month).</a:t>
            </a:r>
          </a:p>
          <a:p>
            <a:r>
              <a:rPr lang="en-US" dirty="0"/>
              <a:t>Confidential service.</a:t>
            </a:r>
          </a:p>
          <a:p>
            <a:r>
              <a:rPr lang="en-US" dirty="0"/>
              <a:t>Working with the practice on the effective delivery of Government agendas to support our patients</a:t>
            </a:r>
          </a:p>
          <a:p>
            <a:r>
              <a:rPr lang="en-US" dirty="0"/>
              <a:t>If you are are you interested in joining?  Please ask our reception staff for details and they will arrange for you to receive appropriate details.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7D7756-A159-4759-BBA7-40FECADE2F67}"/>
              </a:ext>
            </a:extLst>
          </p:cNvPr>
          <p:cNvSpPr txBox="1"/>
          <p:nvPr/>
        </p:nvSpPr>
        <p:spPr>
          <a:xfrm>
            <a:off x="10299700" y="6197600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2/7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Practice Extended Hours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7AB79-A3C0-4A79-8C56-09B6FE0C3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practice offers two nights per week as extended hours</a:t>
            </a:r>
          </a:p>
          <a:p>
            <a:r>
              <a:rPr lang="en-GB" dirty="0"/>
              <a:t>Monday evening – 6.30pm to 8pm – for telephone consultations</a:t>
            </a:r>
          </a:p>
          <a:p>
            <a:r>
              <a:rPr lang="en-GB" dirty="0"/>
              <a:t>Wednesday evenings – 6.30pm to 8pm – for Face to Face and telephone consultations</a:t>
            </a:r>
          </a:p>
          <a:p>
            <a:r>
              <a:rPr lang="en-GB" dirty="0"/>
              <a:t>Saturday 1pm to 5pm once every 6 weeks – Face to Face and telephone consultations</a:t>
            </a:r>
          </a:p>
          <a:p>
            <a:endParaRPr lang="en-GB" dirty="0"/>
          </a:p>
          <a:p>
            <a:r>
              <a:rPr lang="en-GB" dirty="0"/>
              <a:t>These clinics are in addition to the core hours of 8am to 6.30pm (Monday to Friday) your surgery already provides</a:t>
            </a:r>
          </a:p>
          <a:p>
            <a:r>
              <a:rPr lang="en-GB" dirty="0"/>
              <a:t>Please speak to the reception staff - if you would like further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28D8F8-34ED-4942-ABC7-0447C731D709}"/>
              </a:ext>
            </a:extLst>
          </p:cNvPr>
          <p:cNvSpPr txBox="1"/>
          <p:nvPr/>
        </p:nvSpPr>
        <p:spPr>
          <a:xfrm>
            <a:off x="10261600" y="6248400"/>
            <a:ext cx="193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3/7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E3C22-049F-45FC-B1C7-A64F48C7A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78994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Who can help me at my surgery  </a:t>
            </a:r>
            <a:br>
              <a:rPr lang="en-GB" b="1" dirty="0"/>
            </a:br>
            <a:r>
              <a:rPr lang="en-GB" b="1" dirty="0"/>
              <a:t>It’s not just the Doctor you know!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5B0C-BBD2-4E2C-B02F-EA4F259F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543050"/>
            <a:ext cx="9509760" cy="4847590"/>
          </a:xfrm>
        </p:spPr>
        <p:txBody>
          <a:bodyPr>
            <a:noAutofit/>
          </a:bodyPr>
          <a:lstStyle/>
          <a:p>
            <a:r>
              <a:rPr lang="en-GB" sz="2400" dirty="0"/>
              <a:t>Doctor</a:t>
            </a:r>
          </a:p>
          <a:p>
            <a:r>
              <a:rPr lang="en-GB" sz="2400" dirty="0"/>
              <a:t>Practice Nurse</a:t>
            </a:r>
          </a:p>
          <a:p>
            <a:r>
              <a:rPr lang="en-GB" sz="2400" dirty="0"/>
              <a:t>Health Care Assistant</a:t>
            </a:r>
          </a:p>
          <a:p>
            <a:r>
              <a:rPr lang="en-GB" sz="2400" dirty="0"/>
              <a:t>Physiotherapist</a:t>
            </a:r>
          </a:p>
          <a:p>
            <a:r>
              <a:rPr lang="en-GB" sz="2400" dirty="0"/>
              <a:t>Advanced Nurse Practitioner</a:t>
            </a:r>
          </a:p>
          <a:p>
            <a:r>
              <a:rPr lang="en-GB" sz="2400" dirty="0"/>
              <a:t>Pharmacist</a:t>
            </a:r>
          </a:p>
          <a:p>
            <a:r>
              <a:rPr lang="en-GB" sz="2400" dirty="0"/>
              <a:t>Pharmacy Technician</a:t>
            </a:r>
          </a:p>
          <a:p>
            <a:r>
              <a:rPr lang="en-GB" sz="2400" dirty="0"/>
              <a:t>Social Prescriber</a:t>
            </a:r>
          </a:p>
          <a:p>
            <a:r>
              <a:rPr lang="en-GB" sz="2400" dirty="0"/>
              <a:t>Receptionist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BC79B3-D2EA-421D-8127-FE34CC3374FA}"/>
              </a:ext>
            </a:extLst>
          </p:cNvPr>
          <p:cNvSpPr txBox="1"/>
          <p:nvPr/>
        </p:nvSpPr>
        <p:spPr>
          <a:xfrm>
            <a:off x="9791700" y="6083300"/>
            <a:ext cx="24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4/7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8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B5D0-78FB-497B-939C-E2C1DF6B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007110"/>
          </a:xfrm>
        </p:spPr>
        <p:txBody>
          <a:bodyPr>
            <a:normAutofit/>
          </a:bodyPr>
          <a:lstStyle/>
          <a:p>
            <a:r>
              <a:rPr lang="en-GB" sz="4400" b="1" dirty="0"/>
              <a:t>Services at your Surgery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2E8F4-F23D-43DF-BCE4-9966718C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2228850"/>
            <a:ext cx="9509760" cy="3800729"/>
          </a:xfrm>
        </p:spPr>
        <p:txBody>
          <a:bodyPr>
            <a:normAutofit/>
          </a:bodyPr>
          <a:lstStyle/>
          <a:p>
            <a:r>
              <a:rPr lang="en-GB" sz="2800" dirty="0"/>
              <a:t>Face to Face appointments</a:t>
            </a:r>
          </a:p>
          <a:p>
            <a:r>
              <a:rPr lang="en-GB" sz="2800" dirty="0"/>
              <a:t>Telephone consultations</a:t>
            </a:r>
          </a:p>
          <a:p>
            <a:r>
              <a:rPr lang="en-GB" sz="2800" dirty="0"/>
              <a:t>Video consultations</a:t>
            </a:r>
          </a:p>
          <a:p>
            <a:r>
              <a:rPr lang="en-GB" sz="2800" dirty="0"/>
              <a:t>On-line consultations</a:t>
            </a:r>
          </a:p>
          <a:p>
            <a:r>
              <a:rPr lang="en-GB" sz="2800" dirty="0"/>
              <a:t>Forwarding photos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BC8DA-C716-4F7F-BCD3-358A1BE2D97D}"/>
              </a:ext>
            </a:extLst>
          </p:cNvPr>
          <p:cNvSpPr txBox="1"/>
          <p:nvPr/>
        </p:nvSpPr>
        <p:spPr>
          <a:xfrm>
            <a:off x="9740900" y="6029579"/>
            <a:ext cx="245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5/7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9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7DC8-BF70-4303-8F1C-E4E57841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35660"/>
          </a:xfrm>
        </p:spPr>
        <p:txBody>
          <a:bodyPr>
            <a:normAutofit/>
          </a:bodyPr>
          <a:lstStyle/>
          <a:p>
            <a:r>
              <a:rPr lang="en-GB" dirty="0"/>
              <a:t>Where to get help, other than Village Surgery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47C6-8FF0-48F3-8DF2-822D86A4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600200"/>
            <a:ext cx="9509760" cy="4429379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/>
              <a:t>111</a:t>
            </a:r>
          </a:p>
          <a:p>
            <a:r>
              <a:rPr lang="en-GB" sz="3000" dirty="0"/>
              <a:t>Walk-in-centre</a:t>
            </a:r>
          </a:p>
          <a:p>
            <a:r>
              <a:rPr lang="en-GB" sz="3000" dirty="0"/>
              <a:t>Pharmacy</a:t>
            </a:r>
          </a:p>
          <a:p>
            <a:r>
              <a:rPr lang="en-GB" sz="3000" dirty="0"/>
              <a:t>Health Visitor (if related to child under 5 years)</a:t>
            </a:r>
          </a:p>
          <a:p>
            <a:r>
              <a:rPr lang="en-GB" sz="3000" dirty="0"/>
              <a:t>Midwife (if related to my pregnancy)</a:t>
            </a:r>
          </a:p>
          <a:p>
            <a:r>
              <a:rPr lang="en-GB" sz="3000" dirty="0"/>
              <a:t>School Health (if related to a school aged child)</a:t>
            </a:r>
          </a:p>
          <a:p>
            <a:r>
              <a:rPr lang="en-GB" sz="3000" dirty="0"/>
              <a:t>My consultant’s secretary (if ongoing issue)</a:t>
            </a:r>
          </a:p>
          <a:p>
            <a:r>
              <a:rPr lang="en-GB" sz="3000" dirty="0"/>
              <a:t>Social services if it is a social issue</a:t>
            </a:r>
          </a:p>
          <a:p>
            <a:r>
              <a:rPr lang="en-GB" sz="3000" dirty="0"/>
              <a:t>My workplace occupational health provider</a:t>
            </a:r>
          </a:p>
          <a:p>
            <a:endParaRPr lang="en-GB" sz="3000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D322AE-4EC6-48E5-A1EB-99DC9CDE1177}"/>
              </a:ext>
            </a:extLst>
          </p:cNvPr>
          <p:cNvSpPr txBox="1"/>
          <p:nvPr/>
        </p:nvSpPr>
        <p:spPr>
          <a:xfrm>
            <a:off x="10058400" y="6029579"/>
            <a:ext cx="20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6/7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03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3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to find information about the services your Surgery offers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Surgery Website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villagesurgeryderby.co.uk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  <a:p>
            <a:r>
              <a:rPr lang="en-US" dirty="0"/>
              <a:t>Surgery Facebook</a:t>
            </a:r>
          </a:p>
          <a:p>
            <a:pPr lvl="1"/>
            <a:r>
              <a:rPr lang="en-US" sz="1600" dirty="0">
                <a:solidFill>
                  <a:srgbClr val="00B0F0"/>
                </a:solidFill>
              </a:rPr>
              <a:t>www/facebook.com/VillageSurgeryDerby/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Surgery Twitter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Twitter@VillageSurgery1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GB" dirty="0"/>
          </a:p>
        </p:txBody>
      </p:sp>
      <p:pic>
        <p:nvPicPr>
          <p:cNvPr id="7" name="Content Placeholder 6" descr="Logo, icon&#10;&#10;Description automatically generated">
            <a:extLst>
              <a:ext uri="{FF2B5EF4-FFF2-40B4-BE49-F238E27FC236}">
                <a16:creationId xmlns:a16="http://schemas.microsoft.com/office/drawing/2014/main" id="{791A7906-7AB5-4567-9013-AEEE636481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913120" y="2529982"/>
            <a:ext cx="2082800" cy="20828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FDEBB6-F518-45D0-BB11-DFDCEAAF3D6B}"/>
              </a:ext>
            </a:extLst>
          </p:cNvPr>
          <p:cNvSpPr txBox="1"/>
          <p:nvPr/>
        </p:nvSpPr>
        <p:spPr>
          <a:xfrm>
            <a:off x="9875520" y="6178438"/>
            <a:ext cx="75120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4" tooltip="https://fhlogo.blogspot.com/2011/03/facebook.html"/>
              </a:rPr>
              <a:t>This Photo</a:t>
            </a:r>
            <a:r>
              <a:rPr lang="en-GB" sz="900" dirty="0"/>
              <a:t> by Unknown Author is licensed under </a:t>
            </a:r>
            <a:r>
              <a:rPr lang="en-GB" sz="900" dirty="0">
                <a:hlinkClick r:id="rId5" tooltip="https://creativecommons.org/licenses/by-nc-sa/3.0/"/>
              </a:rPr>
              <a:t>CC BY-SA-NC</a:t>
            </a:r>
            <a:endParaRPr lang="en-GB" sz="900" dirty="0"/>
          </a:p>
        </p:txBody>
      </p:sp>
      <p:pic>
        <p:nvPicPr>
          <p:cNvPr id="11" name="Picture 10" descr="A picture containing ray, pinwheel, ax, vector graphics&#10;&#10;Description automatically generated">
            <a:extLst>
              <a:ext uri="{FF2B5EF4-FFF2-40B4-BE49-F238E27FC236}">
                <a16:creationId xmlns:a16="http://schemas.microsoft.com/office/drawing/2014/main" id="{2912FA50-15FF-4209-AD41-E807B9D364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487480" y="4307840"/>
            <a:ext cx="2591929" cy="2082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0FA2BF-80C3-4E90-88DD-0C3EADC691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08617" y="1596532"/>
            <a:ext cx="2749654" cy="19748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E9294F-31B1-42C1-A710-B238EC517F67}"/>
              </a:ext>
            </a:extLst>
          </p:cNvPr>
          <p:cNvSpPr txBox="1"/>
          <p:nvPr/>
        </p:nvSpPr>
        <p:spPr>
          <a:xfrm>
            <a:off x="317500" y="6178438"/>
            <a:ext cx="24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Page 7/7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7000">
        <p:push dir="u"/>
        <p:sndAc>
          <p:stSnd>
            <p:snd r:embed="rId2" name="chimes.wav"/>
          </p:stSnd>
        </p:sndAc>
      </p:transition>
    </mc:Choice>
    <mc:Fallback xmlns="">
      <p:transition spd="slow" advClick="0" advTm="17000">
        <p:push dir="u"/>
        <p:sndAc>
          <p:stSnd>
            <p:snd r:embed="rId9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l banded presentation (widescreen).potx" id="{8384684B-0E69-492A-91E7-29F709A97A1C}" vid="{F5096ADD-FCE7-411A-B9A7-AE292EEF759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220</TotalTime>
  <Words>370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Banded Design Teal 16x9</vt:lpstr>
      <vt:lpstr>Title Layout</vt:lpstr>
      <vt:lpstr>        Introduction to Village Surgery  Patient Participation Group</vt:lpstr>
      <vt:lpstr> Practice Extended Hours</vt:lpstr>
      <vt:lpstr>Who can help me at my surgery   It’s not just the Doctor you know!</vt:lpstr>
      <vt:lpstr>Services at your Surgery</vt:lpstr>
      <vt:lpstr>Where to get help, other than Village Surgery ?</vt:lpstr>
      <vt:lpstr>Where to find information about the services your Surgery offers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SHELTON, Verity (VILLAGE SURGERY - C81035)</dc:creator>
  <cp:lastModifiedBy>COOPER, Claire (VILLAGE SURGERY - C81035)</cp:lastModifiedBy>
  <cp:revision>15</cp:revision>
  <dcterms:created xsi:type="dcterms:W3CDTF">2022-09-26T10:54:19Z</dcterms:created>
  <dcterms:modified xsi:type="dcterms:W3CDTF">2022-10-25T14:27:55Z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